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3"/>
  </p:notesMasterIdLst>
  <p:sldIdLst>
    <p:sldId id="256" r:id="rId2"/>
    <p:sldId id="275" r:id="rId3"/>
    <p:sldId id="274" r:id="rId4"/>
    <p:sldId id="276" r:id="rId5"/>
    <p:sldId id="277" r:id="rId6"/>
    <p:sldId id="316" r:id="rId7"/>
    <p:sldId id="308" r:id="rId8"/>
    <p:sldId id="334" r:id="rId9"/>
    <p:sldId id="329" r:id="rId10"/>
    <p:sldId id="330" r:id="rId11"/>
    <p:sldId id="331" r:id="rId12"/>
    <p:sldId id="332" r:id="rId13"/>
    <p:sldId id="333" r:id="rId14"/>
    <p:sldId id="335" r:id="rId15"/>
    <p:sldId id="327" r:id="rId16"/>
    <p:sldId id="325" r:id="rId17"/>
    <p:sldId id="336" r:id="rId18"/>
    <p:sldId id="326" r:id="rId19"/>
    <p:sldId id="311" r:id="rId20"/>
    <p:sldId id="309" r:id="rId21"/>
    <p:sldId id="328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7490" autoAdjust="0"/>
  </p:normalViewPr>
  <p:slideViewPr>
    <p:cSldViewPr snapToGrid="0">
      <p:cViewPr varScale="1">
        <p:scale>
          <a:sx n="57" d="100"/>
          <a:sy n="57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-5280"/>
    </p:cViewPr>
  </p:outlineViewPr>
  <p:notesTextViewPr>
    <p:cViewPr>
      <p:scale>
        <a:sx n="33" d="100"/>
        <a:sy n="33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58226-542D-44E1-969F-1159DD7F4124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AAD8A-37BF-42B3-8D4F-7465154A1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14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67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93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760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80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073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44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2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 smtClean="0"/>
              <a:t>Archives des  résultats par écoles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8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54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616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26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600" dirty="0" smtClean="0"/>
              <a:t>Rappeler les </a:t>
            </a:r>
            <a:r>
              <a:rPr lang="fr-FR" sz="3600" dirty="0" err="1" smtClean="0"/>
              <a:t>differents</a:t>
            </a:r>
            <a:r>
              <a:rPr lang="fr-FR" sz="3600" baseline="0" dirty="0" smtClean="0"/>
              <a:t> </a:t>
            </a:r>
            <a:r>
              <a:rPr lang="fr-FR" sz="3600" baseline="0" dirty="0" err="1" smtClean="0"/>
              <a:t>élèments</a:t>
            </a:r>
            <a:r>
              <a:rPr lang="fr-FR" sz="3600" baseline="0" dirty="0" smtClean="0"/>
              <a:t> à prendre en compte pour chaque étape.</a:t>
            </a:r>
          </a:p>
          <a:p>
            <a:pPr marL="0" indent="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altLang="fr-FR" sz="3600" b="1" dirty="0" smtClean="0">
                <a:latin typeface="+mn-lt"/>
                <a:ea typeface="+mn-ea"/>
              </a:rPr>
              <a:t>Au </a:t>
            </a:r>
            <a:r>
              <a:rPr lang="en-US" altLang="fr-FR" sz="3600" b="1" dirty="0" err="1" smtClean="0">
                <a:latin typeface="+mn-lt"/>
                <a:ea typeface="+mn-ea"/>
              </a:rPr>
              <a:t>niveau</a:t>
            </a:r>
            <a:r>
              <a:rPr lang="en-US" altLang="fr-FR" sz="3600" b="1" dirty="0" smtClean="0">
                <a:latin typeface="+mn-lt"/>
                <a:ea typeface="+mn-ea"/>
              </a:rPr>
              <a:t> de </a:t>
            </a:r>
            <a:r>
              <a:rPr lang="en-US" altLang="fr-FR" sz="3600" b="1" dirty="0" err="1" smtClean="0">
                <a:latin typeface="+mn-lt"/>
                <a:ea typeface="+mn-ea"/>
              </a:rPr>
              <a:t>chaque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b="1" dirty="0" err="1" smtClean="0">
                <a:latin typeface="+mn-lt"/>
                <a:ea typeface="+mn-ea"/>
              </a:rPr>
              <a:t>classe</a:t>
            </a:r>
            <a:r>
              <a:rPr lang="en-US" altLang="fr-FR" sz="3600" b="1" dirty="0" smtClean="0">
                <a:latin typeface="+mn-lt"/>
                <a:ea typeface="+mn-ea"/>
              </a:rPr>
              <a:t>, de </a:t>
            </a:r>
            <a:r>
              <a:rPr lang="en-US" altLang="fr-FR" sz="3600" b="1" dirty="0" err="1" smtClean="0">
                <a:latin typeface="+mn-lt"/>
                <a:ea typeface="+mn-ea"/>
              </a:rPr>
              <a:t>chaque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b="1" dirty="0" err="1" smtClean="0">
                <a:latin typeface="+mn-lt"/>
                <a:ea typeface="+mn-ea"/>
              </a:rPr>
              <a:t>enseignant</a:t>
            </a:r>
            <a:r>
              <a:rPr lang="en-US" altLang="fr-FR" sz="3600" b="1" dirty="0" smtClean="0">
                <a:latin typeface="+mn-lt"/>
                <a:ea typeface="+mn-ea"/>
              </a:rPr>
              <a:t> :</a:t>
            </a: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Résultats</a:t>
            </a:r>
            <a:r>
              <a:rPr lang="en-US" altLang="fr-FR" sz="3600" dirty="0" smtClean="0">
                <a:latin typeface="+mn-lt"/>
                <a:ea typeface="+mn-ea"/>
              </a:rPr>
              <a:t> des </a:t>
            </a:r>
            <a:r>
              <a:rPr lang="en-US" altLang="fr-FR" sz="3600" dirty="0" err="1" smtClean="0">
                <a:latin typeface="+mn-lt"/>
                <a:ea typeface="+mn-ea"/>
              </a:rPr>
              <a:t>élèves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Modalités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d’évaluation</a:t>
            </a:r>
            <a:r>
              <a:rPr lang="en-US" altLang="fr-FR" sz="3600" dirty="0" smtClean="0">
                <a:latin typeface="+mn-lt"/>
                <a:ea typeface="+mn-ea"/>
              </a:rPr>
              <a:t> (</a:t>
            </a:r>
            <a:r>
              <a:rPr lang="en-US" altLang="fr-FR" sz="3600" dirty="0" err="1" smtClean="0">
                <a:latin typeface="+mn-lt"/>
                <a:ea typeface="+mn-ea"/>
              </a:rPr>
              <a:t>évaluations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nationales</a:t>
            </a:r>
            <a:r>
              <a:rPr lang="en-US" altLang="fr-FR" sz="3600" dirty="0" smtClean="0">
                <a:latin typeface="+mn-lt"/>
                <a:ea typeface="+mn-ea"/>
              </a:rPr>
              <a:t> et </a:t>
            </a:r>
            <a:r>
              <a:rPr lang="en-US" altLang="fr-FR" sz="3600" dirty="0" err="1" smtClean="0">
                <a:latin typeface="+mn-lt"/>
                <a:ea typeface="+mn-ea"/>
              </a:rPr>
              <a:t>autres</a:t>
            </a:r>
            <a:r>
              <a:rPr lang="en-US" altLang="fr-FR" sz="3600" dirty="0" smtClean="0">
                <a:latin typeface="+mn-lt"/>
                <a:ea typeface="+mn-ea"/>
              </a:rPr>
              <a:t>)</a:t>
            </a: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Profil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d’élèves</a:t>
            </a:r>
            <a:r>
              <a:rPr lang="en-US" altLang="fr-FR" sz="3600" dirty="0" smtClean="0">
                <a:latin typeface="+mn-lt"/>
                <a:ea typeface="+mn-ea"/>
              </a:rPr>
              <a:t> (</a:t>
            </a:r>
            <a:r>
              <a:rPr lang="en-US" altLang="fr-FR" sz="3600" dirty="0" err="1" smtClean="0">
                <a:latin typeface="+mn-lt"/>
                <a:ea typeface="+mn-ea"/>
              </a:rPr>
              <a:t>redoublements</a:t>
            </a:r>
            <a:r>
              <a:rPr lang="en-US" altLang="fr-FR" sz="3600" dirty="0" smtClean="0">
                <a:latin typeface="+mn-lt"/>
                <a:ea typeface="+mn-ea"/>
              </a:rPr>
              <a:t>)</a:t>
            </a: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Organisation</a:t>
            </a:r>
            <a:r>
              <a:rPr lang="en-US" altLang="fr-FR" sz="3600" dirty="0" smtClean="0">
                <a:latin typeface="+mn-lt"/>
                <a:ea typeface="+mn-ea"/>
              </a:rPr>
              <a:t> de </a:t>
            </a:r>
            <a:r>
              <a:rPr lang="en-US" altLang="fr-FR" sz="3600" dirty="0" err="1" smtClean="0">
                <a:latin typeface="+mn-lt"/>
                <a:ea typeface="+mn-ea"/>
              </a:rPr>
              <a:t>l’enseignement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Emploi</a:t>
            </a:r>
            <a:r>
              <a:rPr lang="en-US" altLang="fr-FR" sz="3600" dirty="0" smtClean="0">
                <a:latin typeface="+mn-lt"/>
                <a:ea typeface="+mn-ea"/>
              </a:rPr>
              <a:t> du temps</a:t>
            </a: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Programmes</a:t>
            </a:r>
            <a:r>
              <a:rPr lang="en-US" altLang="fr-FR" sz="3600" dirty="0" smtClean="0">
                <a:latin typeface="+mn-lt"/>
                <a:ea typeface="+mn-ea"/>
              </a:rPr>
              <a:t>, progressions</a:t>
            </a: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Outils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smtClean="0">
                <a:latin typeface="+mn-lt"/>
                <a:ea typeface="+mn-ea"/>
              </a:rPr>
              <a:t>Cahiers, </a:t>
            </a:r>
            <a:r>
              <a:rPr lang="en-US" altLang="fr-FR" sz="3600" dirty="0" err="1" smtClean="0">
                <a:latin typeface="+mn-lt"/>
                <a:ea typeface="+mn-ea"/>
              </a:rPr>
              <a:t>manuels</a:t>
            </a:r>
            <a:r>
              <a:rPr lang="en-US" altLang="fr-FR" sz="3600" dirty="0" smtClean="0">
                <a:latin typeface="+mn-lt"/>
                <a:ea typeface="+mn-ea"/>
              </a:rPr>
              <a:t>, ...</a:t>
            </a:r>
          </a:p>
          <a:p>
            <a:pPr marL="331788" indent="-228600" defTabSz="9144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smtClean="0">
                <a:latin typeface="+mn-lt"/>
                <a:ea typeface="+mn-ea"/>
              </a:rPr>
              <a:t>Aides </a:t>
            </a:r>
            <a:r>
              <a:rPr lang="en-US" altLang="fr-FR" sz="3600" dirty="0" err="1" smtClean="0">
                <a:latin typeface="+mn-lt"/>
                <a:ea typeface="+mn-ea"/>
              </a:rPr>
              <a:t>différenciées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0" indent="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altLang="fr-FR" sz="3600" b="1" dirty="0" smtClean="0">
                <a:latin typeface="+mn-lt"/>
                <a:ea typeface="+mn-ea"/>
              </a:rPr>
              <a:t>Au </a:t>
            </a:r>
            <a:r>
              <a:rPr lang="en-US" altLang="fr-FR" sz="3600" b="1" dirty="0" err="1" smtClean="0">
                <a:latin typeface="+mn-lt"/>
                <a:ea typeface="+mn-ea"/>
              </a:rPr>
              <a:t>niveau</a:t>
            </a:r>
            <a:r>
              <a:rPr lang="en-US" altLang="fr-FR" sz="3600" b="1" dirty="0" smtClean="0">
                <a:latin typeface="+mn-lt"/>
                <a:ea typeface="+mn-ea"/>
              </a:rPr>
              <a:t> des interactions entre les classes</a:t>
            </a:r>
          </a:p>
          <a:p>
            <a:pPr marL="331788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smtClean="0">
                <a:latin typeface="+mn-lt"/>
                <a:ea typeface="+mn-ea"/>
              </a:rPr>
              <a:t>Co-</a:t>
            </a:r>
            <a:r>
              <a:rPr lang="en-US" altLang="fr-FR" sz="3600" dirty="0" err="1" smtClean="0">
                <a:latin typeface="+mn-lt"/>
                <a:ea typeface="+mn-ea"/>
              </a:rPr>
              <a:t>responsabilisation</a:t>
            </a:r>
            <a:r>
              <a:rPr lang="en-US" altLang="fr-FR" sz="3600" dirty="0" smtClean="0">
                <a:latin typeface="+mn-lt"/>
                <a:ea typeface="+mn-ea"/>
              </a:rPr>
              <a:t> sur les </a:t>
            </a:r>
            <a:r>
              <a:rPr lang="en-US" altLang="fr-FR" sz="3600" dirty="0" err="1" smtClean="0">
                <a:latin typeface="+mn-lt"/>
                <a:ea typeface="+mn-ea"/>
              </a:rPr>
              <a:t>résultats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smtClean="0">
                <a:latin typeface="+mn-lt"/>
                <a:ea typeface="+mn-ea"/>
              </a:rPr>
              <a:t>Concertation </a:t>
            </a:r>
            <a:r>
              <a:rPr lang="en-US" altLang="fr-FR" sz="3600" dirty="0" err="1" smtClean="0">
                <a:latin typeface="+mn-lt"/>
                <a:ea typeface="+mn-ea"/>
              </a:rPr>
              <a:t>horizontale</a:t>
            </a:r>
            <a:r>
              <a:rPr lang="en-US" altLang="fr-FR" sz="3600" dirty="0" smtClean="0">
                <a:latin typeface="+mn-lt"/>
                <a:ea typeface="+mn-ea"/>
              </a:rPr>
              <a:t> et </a:t>
            </a:r>
            <a:r>
              <a:rPr lang="en-US" altLang="fr-FR" sz="3600" dirty="0" err="1" smtClean="0">
                <a:latin typeface="+mn-lt"/>
                <a:ea typeface="+mn-ea"/>
              </a:rPr>
              <a:t>longitudinale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Outils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partagés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smtClean="0">
                <a:latin typeface="+mn-lt"/>
                <a:ea typeface="+mn-ea"/>
              </a:rPr>
              <a:t>Actions communes</a:t>
            </a:r>
          </a:p>
          <a:p>
            <a:pPr marL="0" indent="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altLang="fr-FR" sz="3600" b="1" dirty="0" err="1" smtClean="0">
                <a:latin typeface="+mn-lt"/>
                <a:ea typeface="+mn-ea"/>
              </a:rPr>
              <a:t>Analyser</a:t>
            </a:r>
            <a:r>
              <a:rPr lang="en-US" altLang="fr-FR" sz="3600" b="1" dirty="0" smtClean="0">
                <a:latin typeface="+mn-lt"/>
                <a:ea typeface="+mn-ea"/>
              </a:rPr>
              <a:t>, </a:t>
            </a:r>
            <a:r>
              <a:rPr lang="en-US" altLang="fr-FR" sz="3600" b="1" dirty="0" err="1" smtClean="0">
                <a:latin typeface="+mn-lt"/>
                <a:ea typeface="+mn-ea"/>
              </a:rPr>
              <a:t>chercher</a:t>
            </a:r>
            <a:r>
              <a:rPr lang="en-US" altLang="fr-FR" sz="3600" b="1" dirty="0" smtClean="0">
                <a:latin typeface="+mn-lt"/>
                <a:ea typeface="+mn-ea"/>
              </a:rPr>
              <a:t> les causes :</a:t>
            </a:r>
          </a:p>
          <a:p>
            <a:pPr marL="103188" indent="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altLang="fr-FR" sz="3600" dirty="0" smtClean="0">
                <a:latin typeface="+mn-lt"/>
                <a:ea typeface="+mn-ea"/>
              </a:rPr>
              <a:t>Examiner </a:t>
            </a:r>
            <a:r>
              <a:rPr lang="en-US" altLang="fr-FR" sz="3600" dirty="0" err="1" smtClean="0">
                <a:latin typeface="+mn-lt"/>
                <a:ea typeface="+mn-ea"/>
              </a:rPr>
              <a:t>objectivement</a:t>
            </a:r>
            <a:r>
              <a:rPr lang="en-US" altLang="fr-FR" sz="3600" dirty="0" smtClean="0">
                <a:latin typeface="+mn-lt"/>
                <a:ea typeface="+mn-ea"/>
              </a:rPr>
              <a:t> et </a:t>
            </a:r>
            <a:r>
              <a:rPr lang="en-US" altLang="fr-FR" sz="3600" dirty="0" err="1" smtClean="0">
                <a:latin typeface="+mn-lt"/>
                <a:ea typeface="+mn-ea"/>
              </a:rPr>
              <a:t>répondre</a:t>
            </a:r>
            <a:r>
              <a:rPr lang="en-US" altLang="fr-FR" sz="3600" dirty="0" smtClean="0">
                <a:latin typeface="+mn-lt"/>
                <a:ea typeface="+mn-ea"/>
              </a:rPr>
              <a:t> à la question : </a:t>
            </a:r>
            <a:r>
              <a:rPr lang="en-US" altLang="fr-FR" sz="3600" b="1" dirty="0" err="1" smtClean="0">
                <a:latin typeface="+mn-lt"/>
                <a:ea typeface="+mn-ea"/>
              </a:rPr>
              <a:t>Pourquoi</a:t>
            </a:r>
            <a:r>
              <a:rPr lang="en-US" altLang="fr-FR" sz="3600" b="1" dirty="0" smtClean="0">
                <a:latin typeface="+mn-lt"/>
                <a:ea typeface="+mn-ea"/>
              </a:rPr>
              <a:t> ?</a:t>
            </a:r>
          </a:p>
          <a:p>
            <a:pPr marL="103188" indent="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altLang="fr-FR" sz="3600" dirty="0" err="1" smtClean="0">
                <a:latin typeface="+mn-lt"/>
                <a:ea typeface="+mn-ea"/>
              </a:rPr>
              <a:t>Privilégier</a:t>
            </a:r>
            <a:r>
              <a:rPr lang="en-US" altLang="fr-FR" sz="3600" dirty="0" smtClean="0">
                <a:latin typeface="+mn-lt"/>
                <a:ea typeface="+mn-ea"/>
              </a:rPr>
              <a:t> les </a:t>
            </a:r>
            <a:r>
              <a:rPr lang="en-US" altLang="fr-FR" sz="3600" b="1" dirty="0" smtClean="0">
                <a:latin typeface="+mn-lt"/>
                <a:ea typeface="+mn-ea"/>
              </a:rPr>
              <a:t>causes </a:t>
            </a:r>
            <a:r>
              <a:rPr lang="en-US" altLang="fr-FR" sz="3600" b="1" dirty="0" err="1" smtClean="0">
                <a:latin typeface="+mn-lt"/>
                <a:ea typeface="+mn-ea"/>
              </a:rPr>
              <a:t>endogènes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dirty="0" smtClean="0">
                <a:latin typeface="+mn-lt"/>
                <a:ea typeface="+mn-ea"/>
              </a:rPr>
              <a:t>(sur </a:t>
            </a:r>
            <a:r>
              <a:rPr lang="en-US" altLang="fr-FR" sz="3600" dirty="0" err="1" smtClean="0">
                <a:latin typeface="+mn-lt"/>
                <a:ea typeface="+mn-ea"/>
              </a:rPr>
              <a:t>lesquelles</a:t>
            </a:r>
            <a:r>
              <a:rPr lang="en-US" altLang="fr-FR" sz="3600" dirty="0" smtClean="0">
                <a:latin typeface="+mn-lt"/>
                <a:ea typeface="+mn-ea"/>
              </a:rPr>
              <a:t> on </a:t>
            </a:r>
            <a:r>
              <a:rPr lang="en-US" altLang="fr-FR" sz="3600" dirty="0" err="1" smtClean="0">
                <a:latin typeface="+mn-lt"/>
                <a:ea typeface="+mn-ea"/>
              </a:rPr>
              <a:t>peut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agir</a:t>
            </a:r>
            <a:r>
              <a:rPr lang="en-US" altLang="fr-FR" sz="3600" dirty="0" smtClean="0">
                <a:latin typeface="+mn-lt"/>
                <a:ea typeface="+mn-ea"/>
              </a:rPr>
              <a:t>)</a:t>
            </a:r>
          </a:p>
          <a:p>
            <a:pPr marL="0" indent="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altLang="fr-FR" sz="3600" b="1" dirty="0" err="1" smtClean="0">
                <a:latin typeface="+mn-lt"/>
                <a:ea typeface="+mn-ea"/>
              </a:rPr>
              <a:t>Définir</a:t>
            </a:r>
            <a:r>
              <a:rPr lang="en-US" altLang="fr-FR" sz="3600" b="1" dirty="0" smtClean="0">
                <a:latin typeface="+mn-lt"/>
                <a:ea typeface="+mn-ea"/>
              </a:rPr>
              <a:t> des </a:t>
            </a:r>
            <a:r>
              <a:rPr lang="en-US" altLang="fr-FR" sz="3600" b="1" dirty="0" err="1" smtClean="0">
                <a:latin typeface="+mn-lt"/>
                <a:ea typeface="+mn-ea"/>
              </a:rPr>
              <a:t>objectifs</a:t>
            </a:r>
            <a:r>
              <a:rPr lang="en-US" altLang="fr-FR" sz="3600" b="1" dirty="0" smtClean="0">
                <a:latin typeface="+mn-lt"/>
                <a:ea typeface="+mn-ea"/>
              </a:rPr>
              <a:t> :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Choisir</a:t>
            </a:r>
            <a:r>
              <a:rPr lang="en-US" altLang="fr-FR" sz="3600" dirty="0" smtClean="0">
                <a:latin typeface="+mn-lt"/>
                <a:ea typeface="+mn-ea"/>
              </a:rPr>
              <a:t> des </a:t>
            </a:r>
            <a:r>
              <a:rPr lang="en-US" altLang="fr-FR" sz="3600" dirty="0" err="1" smtClean="0">
                <a:latin typeface="+mn-lt"/>
                <a:ea typeface="+mn-ea"/>
              </a:rPr>
              <a:t>priorités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en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fonction</a:t>
            </a:r>
            <a:r>
              <a:rPr lang="en-US" altLang="fr-FR" sz="3600" dirty="0" smtClean="0">
                <a:latin typeface="+mn-lt"/>
                <a:ea typeface="+mn-ea"/>
              </a:rPr>
              <a:t> des </a:t>
            </a:r>
            <a:r>
              <a:rPr lang="en-US" altLang="fr-FR" sz="3600" dirty="0" err="1" smtClean="0">
                <a:latin typeface="+mn-lt"/>
                <a:ea typeface="+mn-ea"/>
              </a:rPr>
              <a:t>résultats</a:t>
            </a:r>
            <a:r>
              <a:rPr lang="en-US" altLang="fr-FR" sz="3600" dirty="0" smtClean="0">
                <a:latin typeface="+mn-lt"/>
                <a:ea typeface="+mn-ea"/>
              </a:rPr>
              <a:t> des </a:t>
            </a:r>
            <a:r>
              <a:rPr lang="en-US" altLang="fr-FR" sz="3600" dirty="0" err="1" smtClean="0">
                <a:latin typeface="+mn-lt"/>
                <a:ea typeface="+mn-ea"/>
              </a:rPr>
              <a:t>élèves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smtClean="0">
                <a:latin typeface="+mn-lt"/>
                <a:ea typeface="+mn-ea"/>
              </a:rPr>
              <a:t>Les </a:t>
            </a:r>
            <a:r>
              <a:rPr lang="en-US" altLang="fr-FR" sz="3600" dirty="0" err="1" smtClean="0">
                <a:latin typeface="+mn-lt"/>
                <a:ea typeface="+mn-ea"/>
              </a:rPr>
              <a:t>exprimer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en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termes</a:t>
            </a:r>
            <a:r>
              <a:rPr lang="en-US" altLang="fr-FR" sz="3600" dirty="0" smtClean="0">
                <a:latin typeface="+mn-lt"/>
                <a:ea typeface="+mn-ea"/>
              </a:rPr>
              <a:t> de </a:t>
            </a:r>
            <a:r>
              <a:rPr lang="en-US" altLang="fr-FR" sz="3600" dirty="0" err="1" smtClean="0">
                <a:latin typeface="+mn-lt"/>
                <a:ea typeface="+mn-ea"/>
              </a:rPr>
              <a:t>résultats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attendus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smtClean="0">
                <a:latin typeface="+mn-lt"/>
                <a:ea typeface="+mn-ea"/>
              </a:rPr>
              <a:t>Les </a:t>
            </a:r>
            <a:r>
              <a:rPr lang="en-US" altLang="fr-FR" sz="3600" dirty="0" err="1" smtClean="0">
                <a:latin typeface="+mn-lt"/>
                <a:ea typeface="+mn-ea"/>
              </a:rPr>
              <a:t>énoncer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simplement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0" indent="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altLang="fr-FR" sz="3600" b="1" dirty="0" err="1" smtClean="0">
                <a:latin typeface="+mn-lt"/>
                <a:ea typeface="+mn-ea"/>
              </a:rPr>
              <a:t>Concevoir</a:t>
            </a:r>
            <a:r>
              <a:rPr lang="en-US" altLang="fr-FR" sz="3600" b="1" dirty="0" smtClean="0">
                <a:latin typeface="+mn-lt"/>
                <a:ea typeface="+mn-ea"/>
              </a:rPr>
              <a:t>, </a:t>
            </a:r>
            <a:r>
              <a:rPr lang="en-US" altLang="fr-FR" sz="3600" b="1" dirty="0" err="1" smtClean="0">
                <a:latin typeface="+mn-lt"/>
                <a:ea typeface="+mn-ea"/>
              </a:rPr>
              <a:t>réguler</a:t>
            </a:r>
            <a:r>
              <a:rPr lang="en-US" altLang="fr-FR" sz="3600" b="1" dirty="0" smtClean="0">
                <a:latin typeface="+mn-lt"/>
                <a:ea typeface="+mn-ea"/>
              </a:rPr>
              <a:t> des actions</a:t>
            </a:r>
          </a:p>
          <a:p>
            <a:pPr marL="331788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Redonner</a:t>
            </a:r>
            <a:r>
              <a:rPr lang="en-US" altLang="fr-FR" sz="3600" dirty="0" smtClean="0">
                <a:latin typeface="+mn-lt"/>
                <a:ea typeface="+mn-ea"/>
              </a:rPr>
              <a:t> à </a:t>
            </a:r>
            <a:r>
              <a:rPr lang="en-US" altLang="fr-FR" sz="3600" dirty="0" err="1" smtClean="0">
                <a:latin typeface="+mn-lt"/>
                <a:ea typeface="+mn-ea"/>
              </a:rPr>
              <a:t>chaque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enseignant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b="1" dirty="0" err="1" smtClean="0">
                <a:latin typeface="+mn-lt"/>
                <a:ea typeface="+mn-ea"/>
              </a:rPr>
              <a:t>l’initiative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b="1" dirty="0" err="1" smtClean="0">
                <a:latin typeface="+mn-lt"/>
                <a:ea typeface="+mn-ea"/>
              </a:rPr>
              <a:t>pédagogique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b="1" dirty="0" err="1" smtClean="0">
                <a:latin typeface="+mn-lt"/>
                <a:ea typeface="+mn-ea"/>
              </a:rPr>
              <a:t>d’actions</a:t>
            </a:r>
            <a:r>
              <a:rPr lang="en-US" altLang="fr-FR" sz="3600" b="1" dirty="0" smtClean="0">
                <a:latin typeface="+mn-lt"/>
                <a:ea typeface="+mn-ea"/>
              </a:rPr>
              <a:t> de classes </a:t>
            </a:r>
            <a:r>
              <a:rPr lang="en-US" altLang="fr-FR" sz="3600" dirty="0" err="1" smtClean="0">
                <a:latin typeface="+mn-lt"/>
                <a:ea typeface="+mn-ea"/>
              </a:rPr>
              <a:t>concourant</a:t>
            </a:r>
            <a:r>
              <a:rPr lang="en-US" altLang="fr-FR" sz="3600" dirty="0" smtClean="0">
                <a:latin typeface="+mn-lt"/>
                <a:ea typeface="+mn-ea"/>
              </a:rPr>
              <a:t> à </a:t>
            </a:r>
            <a:r>
              <a:rPr lang="en-US" altLang="fr-FR" sz="3600" dirty="0" err="1" smtClean="0">
                <a:latin typeface="+mn-lt"/>
                <a:ea typeface="+mn-ea"/>
              </a:rPr>
              <a:t>l’amélioration</a:t>
            </a:r>
            <a:r>
              <a:rPr lang="en-US" altLang="fr-FR" sz="3600" dirty="0" smtClean="0">
                <a:latin typeface="+mn-lt"/>
                <a:ea typeface="+mn-ea"/>
              </a:rPr>
              <a:t> des </a:t>
            </a:r>
            <a:r>
              <a:rPr lang="en-US" altLang="fr-FR" sz="3600" dirty="0" err="1" smtClean="0">
                <a:latin typeface="+mn-lt"/>
                <a:ea typeface="+mn-ea"/>
              </a:rPr>
              <a:t>résultats</a:t>
            </a:r>
            <a:r>
              <a:rPr lang="en-US" altLang="fr-FR" sz="3600" dirty="0" smtClean="0">
                <a:latin typeface="+mn-lt"/>
                <a:ea typeface="+mn-ea"/>
              </a:rPr>
              <a:t> des </a:t>
            </a:r>
            <a:r>
              <a:rPr lang="en-US" altLang="fr-FR" sz="3600" dirty="0" err="1" smtClean="0">
                <a:latin typeface="+mn-lt"/>
                <a:ea typeface="+mn-ea"/>
              </a:rPr>
              <a:t>élèves</a:t>
            </a:r>
            <a:r>
              <a:rPr lang="en-US" altLang="fr-FR" sz="3600" dirty="0" smtClean="0">
                <a:latin typeface="+mn-lt"/>
                <a:ea typeface="+mn-ea"/>
              </a:rPr>
              <a:t>, pour les </a:t>
            </a:r>
            <a:r>
              <a:rPr lang="en-US" altLang="fr-FR" sz="3600" dirty="0" err="1" smtClean="0">
                <a:latin typeface="+mn-lt"/>
                <a:ea typeface="+mn-ea"/>
              </a:rPr>
              <a:t>objectifs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choisis</a:t>
            </a:r>
            <a:endParaRPr lang="en-US" altLang="fr-FR" sz="3600" dirty="0" smtClean="0">
              <a:latin typeface="+mn-lt"/>
              <a:ea typeface="+mn-ea"/>
            </a:endParaRPr>
          </a:p>
          <a:p>
            <a:pPr marL="331788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fr-FR" sz="3600" dirty="0" err="1" smtClean="0">
                <a:latin typeface="+mn-lt"/>
                <a:ea typeface="+mn-ea"/>
              </a:rPr>
              <a:t>Initier</a:t>
            </a:r>
            <a:r>
              <a:rPr lang="en-US" altLang="fr-FR" sz="3600" dirty="0" smtClean="0">
                <a:latin typeface="+mn-lt"/>
                <a:ea typeface="+mn-ea"/>
              </a:rPr>
              <a:t> et </a:t>
            </a:r>
            <a:r>
              <a:rPr lang="en-US" altLang="fr-FR" sz="3600" dirty="0" err="1" smtClean="0">
                <a:latin typeface="+mn-lt"/>
                <a:ea typeface="+mn-ea"/>
              </a:rPr>
              <a:t>coordonner</a:t>
            </a:r>
            <a:r>
              <a:rPr lang="en-US" altLang="fr-FR" sz="3600" dirty="0" smtClean="0">
                <a:latin typeface="+mn-lt"/>
                <a:ea typeface="+mn-ea"/>
              </a:rPr>
              <a:t> la </a:t>
            </a:r>
            <a:r>
              <a:rPr lang="en-US" altLang="fr-FR" sz="3600" b="1" dirty="0" err="1" smtClean="0">
                <a:latin typeface="+mn-lt"/>
                <a:ea typeface="+mn-ea"/>
              </a:rPr>
              <a:t>mise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b="1" dirty="0" err="1" smtClean="0">
                <a:latin typeface="+mn-lt"/>
                <a:ea typeface="+mn-ea"/>
              </a:rPr>
              <a:t>en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b="1" dirty="0" err="1" smtClean="0">
                <a:latin typeface="+mn-lt"/>
                <a:ea typeface="+mn-ea"/>
              </a:rPr>
              <a:t>œuvre</a:t>
            </a:r>
            <a:r>
              <a:rPr lang="en-US" altLang="fr-FR" sz="3600" b="1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d’actions</a:t>
            </a:r>
            <a:r>
              <a:rPr lang="en-US" altLang="fr-FR" sz="3600" dirty="0" smtClean="0">
                <a:latin typeface="+mn-lt"/>
                <a:ea typeface="+mn-ea"/>
              </a:rPr>
              <a:t> de cycle, </a:t>
            </a:r>
            <a:r>
              <a:rPr lang="en-US" altLang="fr-FR" sz="3600" dirty="0" err="1" smtClean="0">
                <a:latin typeface="+mn-lt"/>
                <a:ea typeface="+mn-ea"/>
              </a:rPr>
              <a:t>d’école</a:t>
            </a:r>
            <a:r>
              <a:rPr lang="en-US" altLang="fr-FR" sz="3600" dirty="0" smtClean="0">
                <a:latin typeface="+mn-lt"/>
                <a:ea typeface="+mn-ea"/>
              </a:rPr>
              <a:t> </a:t>
            </a:r>
            <a:r>
              <a:rPr lang="en-US" altLang="fr-FR" sz="3600" dirty="0" err="1" smtClean="0">
                <a:latin typeface="+mn-lt"/>
                <a:ea typeface="+mn-ea"/>
              </a:rPr>
              <a:t>dans</a:t>
            </a:r>
            <a:r>
              <a:rPr lang="en-US" altLang="fr-FR" sz="3600" dirty="0" smtClean="0">
                <a:latin typeface="+mn-lt"/>
                <a:ea typeface="+mn-ea"/>
              </a:rPr>
              <a:t> le </a:t>
            </a:r>
            <a:r>
              <a:rPr lang="en-US" altLang="fr-FR" sz="3600" dirty="0" err="1" smtClean="0">
                <a:latin typeface="+mn-lt"/>
                <a:ea typeface="+mn-ea"/>
              </a:rPr>
              <a:t>même</a:t>
            </a:r>
            <a:r>
              <a:rPr lang="en-US" altLang="fr-FR" sz="3600" dirty="0" smtClean="0">
                <a:latin typeface="+mn-lt"/>
                <a:ea typeface="+mn-ea"/>
              </a:rPr>
              <a:t> but</a:t>
            </a:r>
          </a:p>
          <a:p>
            <a:pPr marL="341313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altLang="fr-FR" sz="3600" dirty="0" smtClean="0">
              <a:latin typeface="+mn-lt"/>
              <a:ea typeface="+mn-ea"/>
            </a:endParaRPr>
          </a:p>
          <a:p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65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28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4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47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15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600" dirty="0" smtClean="0"/>
              <a:t>Attention à l’explicitation couleur vocabulaire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29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24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3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AD8A-37BF-42B3-8D4F-7465154A1B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77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2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9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5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1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4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5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9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1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70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istes%20de%20rem&#233;diation_prolongement_entrainement_eval_cp_GDTmaths54_septembre202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scol.education.fr/2295/evaluations-des-acquis-et-besoins-des-eleves-au-cp" TargetMode="External"/><Relationship Id="rId4" Type="http://schemas.openxmlformats.org/officeDocument/2006/relationships/hyperlink" Target="Pistes%20de%20rem&#233;diation_prolongement_entrainement_eval_ce1_GDTmaths54_septembre2021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Evaluation/2021%202022/Outil%20d&#233;p%20evaluations%20avec%20EP/0541698C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web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Pilotage pédagogique à partir des évaluations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9979" y="3750589"/>
            <a:ext cx="7684873" cy="1777139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Formation des </a:t>
            </a:r>
            <a:r>
              <a:rPr lang="fr-FR" dirty="0" smtClean="0"/>
              <a:t>directeurs 54</a:t>
            </a:r>
          </a:p>
          <a:p>
            <a:pPr algn="r"/>
            <a:r>
              <a:rPr lang="fr-FR" dirty="0" smtClean="0"/>
              <a:t>26/09/2022</a:t>
            </a:r>
          </a:p>
          <a:p>
            <a:pPr algn="r"/>
            <a:r>
              <a:rPr lang="fr-FR" dirty="0" smtClean="0"/>
              <a:t>06/10/2022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0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7" y="122952"/>
            <a:ext cx="9753446" cy="19816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67" y="2191583"/>
            <a:ext cx="6547593" cy="8194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67" y="3127611"/>
            <a:ext cx="4924425" cy="1000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420" y="4325734"/>
            <a:ext cx="6093371" cy="15605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42" y="5400552"/>
            <a:ext cx="4476750" cy="485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695" y="2279628"/>
            <a:ext cx="857370" cy="18481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2274" y="2191583"/>
            <a:ext cx="1295581" cy="20195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71657" y="6299200"/>
            <a:ext cx="488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Compétence à consolider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107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7" y="2124299"/>
            <a:ext cx="6915150" cy="91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7" y="3081621"/>
            <a:ext cx="5753100" cy="1085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35" y="5556223"/>
            <a:ext cx="5257231" cy="4451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08" y="4558686"/>
            <a:ext cx="6580992" cy="15644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67" y="122952"/>
            <a:ext cx="9753446" cy="19816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776" y="2440972"/>
            <a:ext cx="857370" cy="18481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0196" y="2240919"/>
            <a:ext cx="1314633" cy="20481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71657" y="6299200"/>
            <a:ext cx="488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Compétence à consolider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287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7" y="2239350"/>
            <a:ext cx="7419975" cy="8667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67" y="3240917"/>
            <a:ext cx="3276600" cy="1085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67" y="122952"/>
            <a:ext cx="9753446" cy="19816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917" y="5066731"/>
            <a:ext cx="6486525" cy="95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67" y="5542981"/>
            <a:ext cx="5276850" cy="409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422" y="2490117"/>
            <a:ext cx="1438476" cy="21910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1863" y="2490117"/>
            <a:ext cx="852528" cy="22023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71657" y="6299200"/>
            <a:ext cx="488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Compétence à consolider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209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03"/>
            <a:ext cx="8752883" cy="16755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558" y="2015820"/>
            <a:ext cx="1019317" cy="21434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850" y="2037634"/>
            <a:ext cx="1495634" cy="21434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42" y="2676849"/>
            <a:ext cx="5886450" cy="904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66" y="3698874"/>
            <a:ext cx="2514600" cy="485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333" y="4494098"/>
            <a:ext cx="6515100" cy="1133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700" y="5208472"/>
            <a:ext cx="3038475" cy="381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83467" y="6316133"/>
            <a:ext cx="616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Compétence maîtrisée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811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034" y="200974"/>
            <a:ext cx="819264" cy="16575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587" y="185077"/>
            <a:ext cx="1324160" cy="17528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3003"/>
            <a:ext cx="8752883" cy="16755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78567"/>
            <a:ext cx="7772400" cy="114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53" y="3441579"/>
            <a:ext cx="4648200" cy="1038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801" y="3061126"/>
            <a:ext cx="4739452" cy="29121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5" y="4801675"/>
            <a:ext cx="6572250" cy="11715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71657" y="6299200"/>
            <a:ext cx="488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Compétence à consolider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68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7770" y="474133"/>
            <a:ext cx="6338414" cy="49836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dirty="0" smtClean="0"/>
              <a:t>Chercher </a:t>
            </a:r>
            <a:r>
              <a:rPr lang="fr-FR" altLang="fr-FR" dirty="0"/>
              <a:t>les causes </a:t>
            </a:r>
            <a:r>
              <a:rPr lang="fr-FR" altLang="fr-FR" dirty="0" smtClean="0"/>
              <a:t>endogènes 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dirty="0" smtClean="0"/>
              <a:t>Pourquoi nos élèves réussissent bien ?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dirty="0" smtClean="0"/>
              <a:t>Pourquoi nos élèves </a:t>
            </a:r>
            <a:r>
              <a:rPr lang="fr-FR" altLang="fr-FR" dirty="0" smtClean="0"/>
              <a:t>rencontrent </a:t>
            </a:r>
            <a:r>
              <a:rPr lang="fr-FR" altLang="fr-FR" dirty="0" smtClean="0"/>
              <a:t>des difficultés ?</a:t>
            </a:r>
          </a:p>
          <a:p>
            <a:pPr marL="0" lv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fr-FR" altLang="fr-FR" dirty="0" smtClean="0"/>
          </a:p>
          <a:p>
            <a:pPr marL="0" lv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dirty="0" smtClean="0"/>
              <a:t>Confronter </a:t>
            </a:r>
            <a:r>
              <a:rPr lang="fr-FR" altLang="fr-FR" dirty="0"/>
              <a:t>ces résultats à d’autres résultats (</a:t>
            </a:r>
            <a:r>
              <a:rPr lang="fr-FR" altLang="fr-FR" dirty="0" smtClean="0"/>
              <a:t>GS/CP/CE1/Classes, 6</a:t>
            </a:r>
            <a:r>
              <a:rPr lang="fr-FR" altLang="fr-FR" baseline="30000" dirty="0" smtClean="0"/>
              <a:t>ème, </a:t>
            </a:r>
            <a:r>
              <a:rPr lang="fr-FR" altLang="fr-FR" dirty="0"/>
              <a:t> </a:t>
            </a:r>
            <a:r>
              <a:rPr lang="fr-FR" altLang="fr-FR" dirty="0" smtClean="0"/>
              <a:t>, évaluations de classe)</a:t>
            </a:r>
          </a:p>
          <a:p>
            <a:pPr marL="0" lv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fr-FR" altLang="fr-FR" dirty="0"/>
          </a:p>
          <a:p>
            <a:pPr marL="0" lv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dirty="0" smtClean="0"/>
              <a:t>Confronter aux résultats antérieurs (2019, 2020, 2021, 2022, 2023)</a:t>
            </a:r>
          </a:p>
          <a:p>
            <a:pPr lvl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q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fr-FR" altLang="fr-FR" dirty="0" smtClean="0"/>
          </a:p>
          <a:p>
            <a:pPr mar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dirty="0"/>
              <a:t>Construire des actions de régulation / </a:t>
            </a:r>
            <a:r>
              <a:rPr lang="fr-FR" altLang="fr-FR" dirty="0" smtClean="0"/>
              <a:t>remédiation (gestion collective de la difficulté)</a:t>
            </a:r>
            <a:endParaRPr lang="fr-FR" altLang="fr-FR" dirty="0"/>
          </a:p>
          <a:p>
            <a:pPr marL="0" lvl="0" indent="0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fr-FR" dirty="0" smtClean="0"/>
          </a:p>
          <a:p>
            <a:pPr marL="0" indent="0">
              <a:buNone/>
            </a:pPr>
            <a:r>
              <a:rPr lang="fr-FR" altLang="fr-FR" dirty="0"/>
              <a:t>Interroger les </a:t>
            </a:r>
            <a:r>
              <a:rPr lang="fr-FR" altLang="fr-FR" dirty="0" smtClean="0"/>
              <a:t>outils, </a:t>
            </a:r>
            <a:r>
              <a:rPr lang="fr-FR" altLang="fr-FR" dirty="0"/>
              <a:t>les démarches, les progressions</a:t>
            </a:r>
            <a:r>
              <a:rPr lang="fr-FR" altLang="fr-FR" dirty="0" smtClean="0"/>
              <a:t>,…</a:t>
            </a:r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44671" y="5459474"/>
            <a:ext cx="946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Prolonger par un conseil de cycle autour des outils, démarches et progressions. </a:t>
            </a:r>
          </a:p>
          <a:p>
            <a:r>
              <a:rPr lang="fr-FR" dirty="0" smtClean="0"/>
              <a:t>Pour une compétence ciblée.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71" y="977714"/>
            <a:ext cx="3273099" cy="2247117"/>
          </a:xfrm>
        </p:spPr>
        <p:txBody>
          <a:bodyPr/>
          <a:lstStyle/>
          <a:p>
            <a:r>
              <a:rPr lang="fr-FR" dirty="0" smtClean="0"/>
              <a:t>Observer les résultats sur plusieurs années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838700" y="798974"/>
            <a:ext cx="6686550" cy="4592176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800" dirty="0">
                <a:solidFill>
                  <a:srgbClr val="000000"/>
                </a:solidFill>
              </a:rPr>
              <a:t>Observer l'évolution des résultats sur plusieurs années successives afin d'identifier les constantes des points forts ou carences.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914400" y="5537200"/>
            <a:ext cx="1063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Construire un outil de pilotage sur plusieurs années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3381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43924"/>
              </p:ext>
            </p:extLst>
          </p:nvPr>
        </p:nvGraphicFramePr>
        <p:xfrm>
          <a:off x="491067" y="541866"/>
          <a:ext cx="11074400" cy="4712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272"/>
                <a:gridCol w="3806521"/>
                <a:gridCol w="935007"/>
                <a:gridCol w="1231136"/>
                <a:gridCol w="1051524"/>
                <a:gridCol w="988434"/>
                <a:gridCol w="1156677"/>
                <a:gridCol w="1261829"/>
              </a:tblGrid>
              <a:tr h="98212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 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N+1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N+2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74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besoin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Fragiles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besoin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Fragiles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besoin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Fragiles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FRANCAIS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Reconnaître des lettres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8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Connaître le nom des lettres et le son qu’elles produisent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Manipuler les phonèmes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Manipuler des syllabes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Comprendre des mots lus par l’enseignant(e)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8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Comprendre des phrases lues par l’enseignant(e)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8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Comprendre des textes lus par l’enseignant(e)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MATHEMATIQUES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Lire des nombres entiers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Ecrire des nombres entiers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Résoudre des problèmes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Quantifier des collections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Associer un nombre à une position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Espace et géométrie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6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9" y="1504950"/>
            <a:ext cx="11062031" cy="37785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26745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FRANCAIS  CP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F51D419-BF4F-9646-B491-A81645FC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0" y="5717008"/>
            <a:ext cx="8738165" cy="150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spcAft>
                <a:spcPts val="600"/>
              </a:spcAft>
              <a:buClrTx/>
              <a:buSzTx/>
              <a:tabLst>
                <a:tab pos="482600" algn="l"/>
              </a:tabLst>
            </a:pPr>
            <a:r>
              <a:rPr lang="en-US" altLang="fr-FR" sz="3600" b="1" kern="1200" cap="all" dirty="0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Mathématiques</a:t>
            </a:r>
            <a:r>
              <a:rPr kumimoji="0" lang="en-US" altLang="fr-FR" sz="3600" b="1" i="0" u="none" strike="noStrike" kern="1200" cap="all" normalizeH="0" baseline="0" dirty="0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CP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xmlns="" id="{7E22743C-5D6A-1E4B-89CD-872EE39AB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50675"/>
              </p:ext>
            </p:extLst>
          </p:nvPr>
        </p:nvGraphicFramePr>
        <p:xfrm>
          <a:off x="325465" y="1473308"/>
          <a:ext cx="11224850" cy="3765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4987">
                  <a:extLst>
                    <a:ext uri="{9D8B030D-6E8A-4147-A177-3AD203B41FA5}">
                      <a16:colId xmlns:a16="http://schemas.microsoft.com/office/drawing/2014/main" xmlns="" val="2357479449"/>
                    </a:ext>
                  </a:extLst>
                </a:gridCol>
                <a:gridCol w="1192370">
                  <a:extLst>
                    <a:ext uri="{9D8B030D-6E8A-4147-A177-3AD203B41FA5}">
                      <a16:colId xmlns:a16="http://schemas.microsoft.com/office/drawing/2014/main" xmlns="" val="1369607515"/>
                    </a:ext>
                  </a:extLst>
                </a:gridCol>
                <a:gridCol w="1182563">
                  <a:extLst>
                    <a:ext uri="{9D8B030D-6E8A-4147-A177-3AD203B41FA5}">
                      <a16:colId xmlns:a16="http://schemas.microsoft.com/office/drawing/2014/main" xmlns="" val="1296419928"/>
                    </a:ext>
                  </a:extLst>
                </a:gridCol>
                <a:gridCol w="1292036">
                  <a:extLst>
                    <a:ext uri="{9D8B030D-6E8A-4147-A177-3AD203B41FA5}">
                      <a16:colId xmlns:a16="http://schemas.microsoft.com/office/drawing/2014/main" xmlns="" val="3613984080"/>
                    </a:ext>
                  </a:extLst>
                </a:gridCol>
                <a:gridCol w="1292036">
                  <a:extLst>
                    <a:ext uri="{9D8B030D-6E8A-4147-A177-3AD203B41FA5}">
                      <a16:colId xmlns:a16="http://schemas.microsoft.com/office/drawing/2014/main" xmlns="" val="1267221539"/>
                    </a:ext>
                  </a:extLst>
                </a:gridCol>
                <a:gridCol w="1065429">
                  <a:extLst>
                    <a:ext uri="{9D8B030D-6E8A-4147-A177-3AD203B41FA5}">
                      <a16:colId xmlns:a16="http://schemas.microsoft.com/office/drawing/2014/main" xmlns="" val="3950567304"/>
                    </a:ext>
                  </a:extLst>
                </a:gridCol>
                <a:gridCol w="1065429">
                  <a:extLst>
                    <a:ext uri="{9D8B030D-6E8A-4147-A177-3AD203B41FA5}">
                      <a16:colId xmlns:a16="http://schemas.microsoft.com/office/drawing/2014/main" xmlns="" val="1080892933"/>
                    </a:ext>
                  </a:extLst>
                </a:gridCol>
              </a:tblGrid>
              <a:tr h="363859">
                <a:tc rowSpan="2"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2019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2020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 </a:t>
                      </a:r>
                      <a:r>
                        <a:rPr lang="fr-FR" sz="1200" dirty="0" smtClean="0">
                          <a:effectLst/>
                        </a:rPr>
                        <a:t>2021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extLst>
                  <a:ext uri="{0D108BD9-81ED-4DB2-BD59-A6C34878D82A}">
                    <a16:rowId xmlns:a16="http://schemas.microsoft.com/office/drawing/2014/main" xmlns="" val="470067212"/>
                  </a:ext>
                </a:extLst>
              </a:tr>
              <a:tr h="3854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A besoins (%)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Fragiles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A besoins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Fragiles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A besoins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Fragiles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extLst>
                  <a:ext uri="{0D108BD9-81ED-4DB2-BD59-A6C34878D82A}">
                    <a16:rowId xmlns:a16="http://schemas.microsoft.com/office/drawing/2014/main" xmlns="" val="361609513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Lire des nombres entiers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0,22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4,26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1,58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4,74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11679918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Écrire des nombres entiers​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2,68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8,05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3,17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9,98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82990114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Quantifier des collections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5,38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10,99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5,64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10,16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38364098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Comparer des nombres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7,62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16,59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10,84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17,38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14775088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Associer un nombre à une position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19,46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34,9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26,53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35,37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88870887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Résoudre des problèmes​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8,93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20,54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9,35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22,49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37163681"/>
                  </a:ext>
                </a:extLst>
              </a:tr>
              <a:tr h="43059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Espace et géométrie Reproduire un assemblage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5,38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12,33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4,51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14,22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98892879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781550" y="74295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MATHEMATIQUES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9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/>
              <a:t>Pilotage et évaluations CP/CE1</a:t>
            </a:r>
            <a:br>
              <a:rPr lang="en-US" sz="3100"/>
            </a:br>
            <a:endParaRPr lang="en-US" sz="31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r="-2" b="2973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outils d’aide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310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dirty="0" smtClean="0"/>
              <a:t>Outils GDM 54 </a:t>
            </a:r>
            <a:endParaRPr lang="fr-FR" sz="3200" dirty="0"/>
          </a:p>
          <a:p>
            <a:pPr marL="0" indent="0">
              <a:buNone/>
            </a:pPr>
            <a:r>
              <a:rPr lang="fr-FR" sz="3200" dirty="0" smtClean="0">
                <a:hlinkClick r:id="rId3" action="ppaction://hlinkfile"/>
              </a:rPr>
              <a:t> Maths </a:t>
            </a:r>
            <a:r>
              <a:rPr lang="fr-FR" sz="3200" dirty="0">
                <a:hlinkClick r:id="rId3" action="ppaction://hlinkfile"/>
              </a:rPr>
              <a:t>CP </a:t>
            </a:r>
            <a:endParaRPr lang="fr-FR" sz="3200" dirty="0"/>
          </a:p>
          <a:p>
            <a:pPr marL="0" indent="0">
              <a:buNone/>
            </a:pPr>
            <a:r>
              <a:rPr lang="fr-FR" sz="3200" dirty="0" smtClean="0">
                <a:hlinkClick r:id="rId4" action="ppaction://hlinkfile"/>
              </a:rPr>
              <a:t> Maths CE1</a:t>
            </a: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Outils </a:t>
            </a:r>
            <a:r>
              <a:rPr lang="fr-FR" sz="3200" dirty="0" err="1" smtClean="0"/>
              <a:t>Eduscol</a:t>
            </a:r>
            <a:r>
              <a:rPr lang="fr-FR" sz="3200" dirty="0" smtClean="0"/>
              <a:t>  </a:t>
            </a:r>
          </a:p>
          <a:p>
            <a:pPr marL="0" indent="0">
              <a:buNone/>
            </a:pPr>
            <a:r>
              <a:rPr lang="fr-FR" sz="3200" dirty="0" smtClean="0">
                <a:hlinkClick r:id="rId5"/>
              </a:rPr>
              <a:t>Fiches ressources</a:t>
            </a:r>
            <a:endParaRPr lang="fr-FR" sz="3200" dirty="0" smtClean="0"/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RASED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599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VOUS DE JOUER !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1" y="740757"/>
            <a:ext cx="4076700" cy="49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522FE7-5A29-4EF6-B1EF-2CA55748A7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192E09-EBC7-416C-B887-DFF915D7F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924498D-E084-44BE-A196-CFCE35564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BBC7667-C352-4842-9AFD-E5C16AD00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1C69834E-5EEE-4D61-833E-049288964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8E5D9BA-46E7-4BFA-9C74-75495BF6F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B033D76-5800-44B6-AFE9-EE2106935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2D6F85-FFBA-4F81-AEE5-AAA17CB7A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B31514-E6DF-4357-9EEA-EFB798308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Plusieurs niveaux d’analyse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sz="1300" cap="all">
                <a:solidFill>
                  <a:schemeClr val="accent1"/>
                </a:solidFill>
              </a:rPr>
              <a:t>Pour la classe</a:t>
            </a:r>
          </a:p>
          <a:p>
            <a:pPr algn="ctr">
              <a:lnSpc>
                <a:spcPct val="110000"/>
              </a:lnSpc>
            </a:pPr>
            <a:r>
              <a:rPr lang="en-US" sz="1300" cap="all">
                <a:solidFill>
                  <a:schemeClr val="accent1"/>
                </a:solidFill>
              </a:rPr>
              <a:t>Pour l’école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C401D57-600A-4C91-AC9A-14CA1ED6F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12BDC66-00FA-4A3F-9BC7-BE05FF770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1600199"/>
            <a:ext cx="3850342" cy="4297680"/>
          </a:xfrm>
        </p:spPr>
        <p:txBody>
          <a:bodyPr anchor="ctr">
            <a:normAutofit/>
          </a:bodyPr>
          <a:lstStyle/>
          <a:p>
            <a:r>
              <a:rPr lang="fr-FR" dirty="0"/>
              <a:t>Pour la classe : l’enseignant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7440" y="767685"/>
            <a:ext cx="6130003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700" dirty="0"/>
              <a:t>Identifier les groupes de besoins par compétences/observer le profil individuel des élèves, 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Mettre en perspective avec les autres évaluations de classe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Faciliter la mise en place d’une différenciation pédagogique dans les classes 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Organiser des activités de remédiations ciblées dans  la classe (aide personnalisée, aide spécialisée…) 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Repérer certains types d’erreurs 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Repérer des élèves en difficulté, analyser leur démarche</a:t>
            </a:r>
          </a:p>
          <a:p>
            <a:pPr>
              <a:lnSpc>
                <a:spcPct val="110000"/>
              </a:lnSpc>
            </a:pPr>
            <a:r>
              <a:rPr lang="fr-FR" sz="1700" dirty="0"/>
              <a:t>Aider au partenariat avec les enseignants spécialisés, avec les enseignants référents, les partenaires de soins, la MDPH… lors d’équipes éducatives par exemple, aide à la rédaction de PPRE</a:t>
            </a:r>
          </a:p>
        </p:txBody>
      </p:sp>
    </p:spTree>
    <p:extLst>
      <p:ext uri="{BB962C8B-B14F-4D97-AF65-F5344CB8AC3E}">
        <p14:creationId xmlns:p14="http://schemas.microsoft.com/office/powerpoint/2010/main" val="30893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E7A6F0-5CD3-481E-B0F2-E7F99FE67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1290DF-4975-4FCD-8B8D-BBC86B836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fr-FR" sz="3600"/>
              <a:t>POUR L’éCOLE : l’équipe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7CA18A-A333-4DCB-842B-76827D2EC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E785FC3-CE7B-46F8-8C7A-EBBF001ED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5069D9A-30C7-4159-880C-DD2BDC51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FE1511-6E1B-4F0E-8FF0-958527181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331788" indent="-331788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sz="1400" dirty="0">
                <a:solidFill>
                  <a:srgbClr val="000000"/>
                </a:solidFill>
              </a:rPr>
              <a:t>Identifier les points forts et faibles de l'école en mettant les résultats en perspective  avec les nationaux, ceux du département, </a:t>
            </a:r>
            <a:r>
              <a:rPr lang="fr-FR" altLang="fr-FR" sz="1400" dirty="0" smtClean="0">
                <a:solidFill>
                  <a:srgbClr val="000000"/>
                </a:solidFill>
              </a:rPr>
              <a:t>d même secteur IPS.</a:t>
            </a:r>
            <a:endParaRPr lang="fr-FR" altLang="fr-FR" sz="1400" dirty="0">
              <a:solidFill>
                <a:srgbClr val="000000"/>
              </a:solidFill>
            </a:endParaRPr>
          </a:p>
          <a:p>
            <a:pPr marL="331788" indent="-331788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sz="1400" dirty="0">
                <a:solidFill>
                  <a:srgbClr val="000000"/>
                </a:solidFill>
              </a:rPr>
              <a:t>Observer l'évolution des résultats sur plusieurs années successives afin d'identifier les constantes des points forts ou carences.</a:t>
            </a:r>
          </a:p>
          <a:p>
            <a:pPr marL="331788" indent="-331788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sz="1400" dirty="0">
                <a:solidFill>
                  <a:srgbClr val="000000"/>
                </a:solidFill>
              </a:rPr>
              <a:t>Analyser , chercher les causes endogènes</a:t>
            </a:r>
          </a:p>
          <a:p>
            <a:pPr marL="331788" lvl="0" indent="-331788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sz="1400" dirty="0">
                <a:solidFill>
                  <a:srgbClr val="000000"/>
                </a:solidFill>
              </a:rPr>
              <a:t>Confronter ces résultats à d’autres résultats (GS/CP/CE1/Classes,6</a:t>
            </a:r>
            <a:r>
              <a:rPr lang="fr-FR" altLang="fr-FR" sz="1400" baseline="30000" dirty="0">
                <a:solidFill>
                  <a:srgbClr val="000000"/>
                </a:solidFill>
              </a:rPr>
              <a:t>ème</a:t>
            </a:r>
            <a:r>
              <a:rPr lang="fr-FR" altLang="fr-FR" sz="1400" dirty="0">
                <a:solidFill>
                  <a:srgbClr val="000000"/>
                </a:solidFill>
              </a:rPr>
              <a:t>)</a:t>
            </a:r>
          </a:p>
          <a:p>
            <a:pPr marL="331788" lvl="0" indent="-331788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sz="1400" dirty="0">
                <a:solidFill>
                  <a:srgbClr val="000000"/>
                </a:solidFill>
              </a:rPr>
              <a:t>Traduire en indicateurs à faire évoluer (cf. PE)</a:t>
            </a:r>
          </a:p>
          <a:p>
            <a:pPr marL="331788" lvl="0" indent="-331788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sz="1400" dirty="0">
                <a:solidFill>
                  <a:srgbClr val="000000"/>
                </a:solidFill>
              </a:rPr>
              <a:t>Formaliser des objectifs pour faire évoluer ces indicateurs et les résultats des élèves</a:t>
            </a:r>
          </a:p>
          <a:p>
            <a:pPr marL="331788" indent="-331788">
              <a:lnSpc>
                <a:spcPct val="110000"/>
              </a:lnSpc>
              <a:spcBef>
                <a:spcPts val="400"/>
              </a:spcBef>
              <a:buClr>
                <a:srgbClr val="CCCCFF"/>
              </a:buClr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fr-FR" altLang="fr-FR" sz="1400" dirty="0">
                <a:solidFill>
                  <a:srgbClr val="000000"/>
                </a:solidFill>
              </a:rPr>
              <a:t>Identifier des modalités </a:t>
            </a:r>
            <a:r>
              <a:rPr lang="fr-FR" altLang="fr-FR" sz="1400" dirty="0" smtClean="0">
                <a:solidFill>
                  <a:srgbClr val="000000"/>
                </a:solidFill>
              </a:rPr>
              <a:t>pédagogiques et ressources </a:t>
            </a:r>
            <a:endParaRPr lang="fr-FR" altLang="fr-FR" sz="1400" dirty="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5CEF6D-5E98-4B5C-A10F-7459C1EEF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C73161-1E4E-4E6A-91B2-E885CF8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753398" y="1802608"/>
            <a:ext cx="6012470" cy="253717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hlinkClick r:id="rId3" action="ppaction://hlinkfile"/>
              </a:rPr>
              <a:t>Résultats : graphiques école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9868" y="4978399"/>
            <a:ext cx="1083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En amont du conseil des maîtres, envoyer les graphiques pour lecture et appropriation.</a:t>
            </a:r>
          </a:p>
          <a:p>
            <a:r>
              <a:rPr lang="fr-FR" sz="2000" b="1" i="1" dirty="0" smtClean="0"/>
              <a:t>Consigne</a:t>
            </a:r>
            <a:r>
              <a:rPr lang="fr-FR" sz="2000" b="1" i="1" dirty="0"/>
              <a:t> </a:t>
            </a:r>
            <a:r>
              <a:rPr lang="fr-FR" sz="2000" b="1" i="1" dirty="0" smtClean="0"/>
              <a:t>possible :  repérer deux compétences maîtrisées et deux compétences à consolider en français et en maths.</a:t>
            </a:r>
            <a:endParaRPr lang="fr-FR" sz="20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44557" y="919980"/>
            <a:ext cx="3807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Identifier les points forts et les points faibles de l’école en mettant les résultats en perspective </a:t>
            </a:r>
            <a:r>
              <a:rPr lang="fr-FR" sz="2400" dirty="0"/>
              <a:t>a</a:t>
            </a:r>
            <a:r>
              <a:rPr lang="fr-FR" sz="2400" dirty="0" smtClean="0"/>
              <a:t>vec ceux du secteur IPS, du département, du national.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964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0EF77632-1A0C-4B9F-829B-226E68A7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DCFC27-6BCE-42B6-8372-070EA07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 err="1"/>
              <a:t>Présenter</a:t>
            </a:r>
            <a:r>
              <a:rPr lang="en-US" sz="3600" dirty="0"/>
              <a:t> les </a:t>
            </a:r>
            <a:r>
              <a:rPr lang="en-US" sz="3600" dirty="0" err="1"/>
              <a:t>évaluations</a:t>
            </a:r>
            <a:r>
              <a:rPr lang="en-US" sz="3600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35" y="643992"/>
            <a:ext cx="3495040" cy="349504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60" y="984437"/>
            <a:ext cx="4242437" cy="281414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6A4B1E0-284C-4A01-8141-A24D2B8EE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82046CE-87C5-4670-A404-6AB453F5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224BAD7-5931-4CA6-BB58-0CBCFCFA6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02267" y="5604933"/>
            <a:ext cx="1029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Cette présentation peut être faite par les enseignants de CP et CE1.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6690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0" y="4529665"/>
            <a:ext cx="7019925" cy="8286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69" y="5425280"/>
            <a:ext cx="3362325" cy="400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508" y="3043501"/>
            <a:ext cx="4441411" cy="2972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283" y="5625305"/>
            <a:ext cx="657225" cy="390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827" y="235313"/>
            <a:ext cx="11065439" cy="22481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531" y="2606333"/>
            <a:ext cx="733527" cy="18004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8228" y="2577754"/>
            <a:ext cx="1359905" cy="18007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83467" y="6316133"/>
            <a:ext cx="616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Compétence maîtrisée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916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25" y="5312105"/>
            <a:ext cx="5172075" cy="6953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00" y="4319229"/>
            <a:ext cx="5143500" cy="914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340" y="2507775"/>
            <a:ext cx="5088123" cy="3151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3090" y="2138443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Entourez toutes les lettres a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28" y="235313"/>
            <a:ext cx="9434026" cy="19167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216" y="2216919"/>
            <a:ext cx="1019317" cy="20195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1657" y="2302799"/>
            <a:ext cx="1533739" cy="19147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71657" y="6299200"/>
            <a:ext cx="488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Compétence à consolider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09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9920</TotalTime>
  <Words>851</Words>
  <Application>Microsoft Office PowerPoint</Application>
  <PresentationFormat>Grand écran</PresentationFormat>
  <Paragraphs>279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Times New Roman</vt:lpstr>
      <vt:lpstr>Wingdings</vt:lpstr>
      <vt:lpstr>Galerie</vt:lpstr>
      <vt:lpstr>Pilotage pédagogique à partir des évaluations</vt:lpstr>
      <vt:lpstr>Pilotage et évaluations CP/CE1 </vt:lpstr>
      <vt:lpstr>Plusieurs niveaux d’analyse</vt:lpstr>
      <vt:lpstr>Pour la classe : l’enseignant</vt:lpstr>
      <vt:lpstr>POUR L’éCOLE : l’équipe</vt:lpstr>
      <vt:lpstr>Présentation PowerPoint</vt:lpstr>
      <vt:lpstr>Présenter les évaluations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</vt:lpstr>
      <vt:lpstr>Observer les résultats sur plusieurs années</vt:lpstr>
      <vt:lpstr>Présentation PowerPoint</vt:lpstr>
      <vt:lpstr>Présentation PowerPoint</vt:lpstr>
      <vt:lpstr>Présentation PowerPoint</vt:lpstr>
      <vt:lpstr>Quelques outils d’aide </vt:lpstr>
      <vt:lpstr>A VOUS DE JOUER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Pilotage pédagogique à partir des évaluations</dc:title>
  <dc:creator>Jean-François Bonasso</dc:creator>
  <cp:lastModifiedBy>Compte Microsoft</cp:lastModifiedBy>
  <cp:revision>52</cp:revision>
  <cp:lastPrinted>2021-11-29T15:45:54Z</cp:lastPrinted>
  <dcterms:created xsi:type="dcterms:W3CDTF">2021-01-10T16:09:26Z</dcterms:created>
  <dcterms:modified xsi:type="dcterms:W3CDTF">2023-02-07T12:51:24Z</dcterms:modified>
</cp:coreProperties>
</file>